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D6009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5B257-1F58-4F1C-BB2C-35B5C9D6213A}" type="datetimeFigureOut">
              <a:rPr lang="tr-TR" smtClean="0"/>
              <a:t>2.11.2023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0E52-CCA9-4300-8DEA-29952504CE3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XsnfG99N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80920" cy="3096343"/>
          </a:xfrm>
        </p:spPr>
        <p:txBody>
          <a:bodyPr/>
          <a:lstStyle/>
          <a:p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HAFIZA GELİŞTİRME YÖNTEMLERİ</a:t>
            </a:r>
            <a:endParaRPr lang="tr-TR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UYKUNUZU DÜZENE KOYUN</a:t>
            </a:r>
            <a:endParaRPr lang="tr-TR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>
                <a:solidFill>
                  <a:srgbClr val="002060"/>
                </a:solidFill>
                <a:latin typeface="Arial Rounded MT Bold" pitchFamily="34" charset="0"/>
              </a:rPr>
              <a:t>İyi ve verimli uyku, gece 23:00 da başlar. Beynimiz gece saatlerinde melatonin denilen bir hormon salgılar. Bu hormon gün içerisinde bizi dinç tutar. Bu hormon uyku sırasında ne kadar çok salgılanırsa o kadar çok zinde oluruz.</a:t>
            </a:r>
          </a:p>
          <a:p>
            <a:r>
              <a:rPr lang="tr-TR" i="1" dirty="0" smtClean="0">
                <a:solidFill>
                  <a:srgbClr val="002060"/>
                </a:solidFill>
                <a:latin typeface="Arial Rounded MT Bold" pitchFamily="34" charset="0"/>
              </a:rPr>
              <a:t>Bu hormonun salgılandığı 23:00-03:00 arası saatleri uyuyarak geçirmeliyiz.</a:t>
            </a:r>
            <a:endParaRPr lang="tr-TR" i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D60093"/>
                </a:solidFill>
                <a:latin typeface="Aharoni" pitchFamily="2" charset="-79"/>
                <a:cs typeface="Aharoni" pitchFamily="2" charset="-79"/>
              </a:rPr>
              <a:t>HAFIZA GELİŞTİRME İÇİN BİR KAÇ KOLAY YÖNTEM</a:t>
            </a:r>
            <a:endParaRPr lang="tr-TR" dirty="0">
              <a:solidFill>
                <a:srgbClr val="D6009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336600"/>
                </a:solidFill>
                <a:latin typeface="Aharoni" pitchFamily="2" charset="-79"/>
                <a:cs typeface="Aharoni" pitchFamily="2" charset="-79"/>
              </a:rPr>
              <a:t>KISALTMALAR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</a:rPr>
              <a:t>        Muhtemelen </a:t>
            </a:r>
            <a:r>
              <a:rPr lang="tr-TR" sz="2400" i="1" dirty="0">
                <a:solidFill>
                  <a:srgbClr val="002060"/>
                </a:solidFill>
                <a:latin typeface="Arial Rounded MT Bold" pitchFamily="34" charset="0"/>
              </a:rPr>
              <a:t>ilkokul sıralarından itibaren çok sayıda kısaltmayı hafızanızdan atamadınız! Çünkü bu yöntemle beyne giren bilgi gördüğünüz gibi asla kaybolmaz</a:t>
            </a: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</a:rPr>
              <a:t>.</a:t>
            </a: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</a:rPr>
              <a:t>      Patenti Melik DUYAR’A ait olan “Gökkuşağı Renkleri kısaltması” örneğine inceleyelim.</a:t>
            </a:r>
          </a:p>
          <a:p>
            <a:pPr algn="ctr"/>
            <a:r>
              <a:rPr lang="tr-TR" b="1" i="0" dirty="0" smtClean="0">
                <a:solidFill>
                  <a:srgbClr val="2C2F34"/>
                </a:solidFill>
                <a:latin typeface="-apple-system"/>
              </a:rPr>
              <a:t>“ </a:t>
            </a:r>
            <a:r>
              <a:rPr lang="tr-TR" b="1" i="0" dirty="0" err="1" smtClean="0">
                <a:solidFill>
                  <a:srgbClr val="FF0000"/>
                </a:solidFill>
                <a:latin typeface="-apple-system"/>
              </a:rPr>
              <a:t>K</a:t>
            </a:r>
            <a:r>
              <a:rPr lang="tr-TR" b="1" i="0" dirty="0" err="1" smtClean="0">
                <a:solidFill>
                  <a:srgbClr val="2C2F34"/>
                </a:solidFill>
                <a:latin typeface="-apple-system"/>
              </a:rPr>
              <a:t>a</a:t>
            </a:r>
            <a:r>
              <a:rPr lang="tr-TR" b="1" i="0" dirty="0" err="1" smtClean="0">
                <a:solidFill>
                  <a:srgbClr val="FF6600"/>
                </a:solidFill>
                <a:latin typeface="-apple-system"/>
              </a:rPr>
              <a:t>T</a:t>
            </a:r>
            <a:r>
              <a:rPr lang="tr-TR" b="1" i="0" dirty="0" smtClean="0">
                <a:solidFill>
                  <a:srgbClr val="2C2F34"/>
                </a:solidFill>
                <a:latin typeface="-apple-system"/>
              </a:rPr>
              <a:t> </a:t>
            </a:r>
            <a:r>
              <a:rPr lang="tr-TR" b="1" i="0" dirty="0" err="1" smtClean="0">
                <a:solidFill>
                  <a:srgbClr val="DEDE09"/>
                </a:solidFill>
                <a:latin typeface="-apple-system"/>
              </a:rPr>
              <a:t>S</a:t>
            </a:r>
            <a:r>
              <a:rPr lang="tr-TR" b="1" i="0" dirty="0" err="1" smtClean="0">
                <a:solidFill>
                  <a:srgbClr val="2C2F34"/>
                </a:solidFill>
                <a:latin typeface="-apple-system"/>
              </a:rPr>
              <a:t>a</a:t>
            </a:r>
            <a:r>
              <a:rPr lang="tr-TR" b="1" i="0" dirty="0" err="1" smtClean="0">
                <a:solidFill>
                  <a:srgbClr val="99CC00"/>
                </a:solidFill>
                <a:latin typeface="-apple-system"/>
              </a:rPr>
              <a:t>Y</a:t>
            </a:r>
            <a:r>
              <a:rPr lang="tr-TR" b="1" i="0" dirty="0" smtClean="0">
                <a:solidFill>
                  <a:srgbClr val="2C2F34"/>
                </a:solidFill>
                <a:latin typeface="-apple-system"/>
              </a:rPr>
              <a:t>, </a:t>
            </a:r>
            <a:r>
              <a:rPr lang="tr-TR" b="1" i="0" dirty="0" err="1" smtClean="0">
                <a:solidFill>
                  <a:srgbClr val="33CCCC"/>
                </a:solidFill>
                <a:latin typeface="-apple-system"/>
              </a:rPr>
              <a:t>M</a:t>
            </a:r>
            <a:r>
              <a:rPr lang="tr-TR" b="1" i="0" dirty="0" err="1" smtClean="0">
                <a:solidFill>
                  <a:srgbClr val="2C2F34"/>
                </a:solidFill>
                <a:latin typeface="-apple-system"/>
              </a:rPr>
              <a:t>e</a:t>
            </a:r>
            <a:r>
              <a:rPr lang="tr-TR" b="1" i="0" dirty="0" err="1" smtClean="0">
                <a:solidFill>
                  <a:srgbClr val="0000FF"/>
                </a:solidFill>
                <a:latin typeface="-apple-system"/>
              </a:rPr>
              <a:t>L</a:t>
            </a:r>
            <a:r>
              <a:rPr lang="tr-TR" b="1" i="0" dirty="0" err="1" smtClean="0">
                <a:solidFill>
                  <a:srgbClr val="2C2F34"/>
                </a:solidFill>
                <a:latin typeface="-apple-system"/>
              </a:rPr>
              <a:t>e</a:t>
            </a:r>
            <a:r>
              <a:rPr lang="tr-TR" b="1" i="0" dirty="0" err="1" smtClean="0">
                <a:solidFill>
                  <a:srgbClr val="8F14C4"/>
                </a:solidFill>
                <a:latin typeface="-apple-system"/>
              </a:rPr>
              <a:t>M</a:t>
            </a:r>
            <a:r>
              <a:rPr lang="tr-TR" b="1" i="0" dirty="0" err="1" smtClean="0">
                <a:solidFill>
                  <a:srgbClr val="2C2F34"/>
                </a:solidFill>
                <a:latin typeface="-apple-system"/>
              </a:rPr>
              <a:t>e</a:t>
            </a:r>
            <a:r>
              <a:rPr lang="tr-TR" b="1" i="0" dirty="0" smtClean="0">
                <a:solidFill>
                  <a:srgbClr val="2C2F34"/>
                </a:solidFill>
                <a:latin typeface="-apple-system"/>
              </a:rPr>
              <a:t>”</a:t>
            </a:r>
          </a:p>
          <a:p>
            <a:pPr>
              <a:buNone/>
            </a:pP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tr-TR" sz="3600" dirty="0" smtClean="0">
                <a:solidFill>
                  <a:srgbClr val="336600"/>
                </a:solidFill>
                <a:latin typeface="Aharoni" pitchFamily="2" charset="-79"/>
                <a:cs typeface="Aharoni" pitchFamily="2" charset="-79"/>
              </a:rPr>
              <a:t>AKROSTİŞ YÖNTEMİ</a:t>
            </a:r>
            <a:endParaRPr lang="tr-TR" sz="3600" dirty="0">
              <a:solidFill>
                <a:srgbClr val="3366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</a:t>
            </a:r>
            <a:r>
              <a:rPr lang="tr-TR" sz="2800" i="1" dirty="0" smtClean="0">
                <a:solidFill>
                  <a:srgbClr val="002060"/>
                </a:solidFill>
              </a:rPr>
              <a:t>Örneğin; Marmara Bilgesinin Göllerini akrostiş yöntemini kullanarak nasıl kolay öğrenebiliriz ?</a:t>
            </a: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M 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anyas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U  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ulubat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S   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apanca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T  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erkos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 İ   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znik</a:t>
            </a: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</a:rPr>
              <a:t>Osmanlı Devletinde Duraklama Dönemi Savaşlarını akrostiş yöntemiyle nasıl öğreniriz ? </a:t>
            </a:r>
            <a:endParaRPr lang="tr-TR" sz="2800" i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V</a:t>
            </a:r>
            <a:r>
              <a:rPr lang="tr-TR" dirty="0" smtClean="0"/>
              <a:t> 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enedik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A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vusturya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smtClean="0">
                <a:solidFill>
                  <a:srgbClr val="FF0000"/>
                </a:solidFill>
              </a:rPr>
              <a:t>R</a:t>
            </a:r>
            <a:r>
              <a:rPr lang="tr-TR" dirty="0" smtClean="0"/>
              <a:t>  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usya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smtClean="0">
                <a:solidFill>
                  <a:srgbClr val="FF0000"/>
                </a:solidFill>
              </a:rPr>
              <a:t>İ </a:t>
            </a:r>
            <a:r>
              <a:rPr lang="tr-TR" dirty="0" smtClean="0"/>
              <a:t>  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ran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 L   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ehistan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tr-TR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PARÇALAMA YÖNTEMİ </a:t>
            </a:r>
            <a:endParaRPr lang="tr-TR" sz="36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</a:t>
            </a:r>
            <a:r>
              <a:rPr lang="tr-TR" i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Bir dersi veya yapmamız gereken herhangi bir işi parçalara bölerek daha kolay yolla öğrenebilir veya bitirebiliriz. Örneğin ;</a:t>
            </a:r>
          </a:p>
          <a:p>
            <a:pPr>
              <a:buNone/>
            </a:pPr>
            <a:r>
              <a:rPr lang="tr-TR" i="1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Tc</a:t>
            </a:r>
            <a:r>
              <a:rPr lang="tr-TR" i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kimlik no: 11354379534</a:t>
            </a:r>
          </a:p>
          <a:p>
            <a:pPr>
              <a:buNone/>
            </a:pPr>
            <a:r>
              <a:rPr lang="tr-TR" i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tr-TR" i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                        </a:t>
            </a:r>
            <a:r>
              <a:rPr lang="tr-TR" i="1" dirty="0" smtClean="0">
                <a:solidFill>
                  <a:srgbClr val="C00000"/>
                </a:solidFill>
                <a:latin typeface="Arial Rounded MT Bold" pitchFamily="34" charset="0"/>
              </a:rPr>
              <a:t>113  543  795  34</a:t>
            </a:r>
            <a:endParaRPr lang="tr-TR" i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2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BEYİN HARİTALARI OLUŞTURMA</a:t>
            </a:r>
            <a:endParaRPr lang="tr-TR" sz="32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3 İçerik Yer Tutucusu" descr="BH-5N-1K-Model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4869694" cy="2736304"/>
          </a:xfrm>
        </p:spPr>
      </p:pic>
      <p:pic>
        <p:nvPicPr>
          <p:cNvPr id="5" name="4 Resim" descr="BH-Paragrafl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17032"/>
            <a:ext cx="5976664" cy="301410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tr-TR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HİKAYELEŞTİRME</a:t>
            </a:r>
            <a:endParaRPr lang="tr-TR" sz="36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Konuyla ilgili bir hikaye oluşturun veya zaten bildiğiniz bir hikayeyi dramatize edin</a:t>
            </a:r>
            <a:r>
              <a:rPr lang="tr-TR" dirty="0" smtClean="0"/>
              <a:t>.</a:t>
            </a:r>
          </a:p>
          <a:p>
            <a:r>
              <a:rPr lang="tr-TR" smtClean="0">
                <a:hlinkClick r:id="rId2"/>
              </a:rPr>
              <a:t>https://www.youtube.com/watch?v=LXsnfG99NhU</a:t>
            </a:r>
            <a:r>
              <a:rPr lang="tr-TR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BAZEN GÜNLERCE ÇALIŞTIKTAN SONRA BİLE ,BİR HAFTA SONRA HAFIZAMIZDA HİÇ BİR ŞEY KALMADIĞINI FARKEDEBİLİYORUZ.</a:t>
            </a:r>
          </a:p>
          <a:p>
            <a:pPr algn="ctr">
              <a:buNone/>
            </a:pPr>
            <a:endParaRPr lang="tr-TR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tr-TR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tr-TR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tr-TR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tr-TR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SANKİ HİÇ ÇALIŞMAMIŞÇASINA BÜTÜN </a:t>
            </a:r>
          </a:p>
          <a:p>
            <a:pPr algn="ctr">
              <a:buNone/>
            </a:pP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BAĞLANTILAR KOPMUŞ GİBİ GELEBİLİYOR. </a:t>
            </a:r>
            <a:endParaRPr lang="tr-TR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420888"/>
            <a:ext cx="3363842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Balkan Savaşları,1.Dünya Savaşı, Genetik Kod v.b..</a:t>
            </a:r>
          </a:p>
          <a:p>
            <a:pPr>
              <a:buNone/>
            </a:pPr>
            <a:r>
              <a:rPr lang="tr-TR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buNone/>
            </a:pPr>
            <a:r>
              <a:rPr lang="tr-TR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tr-TR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HEPSİNİ AKLIMDA TUTMAM NASIL MÜMKÜN OLABİLİR ?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tr-TR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293096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>
              <a:buNone/>
            </a:pPr>
            <a:r>
              <a:rPr lang="tr-TR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tr-TR" sz="4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DOĞRU YÖNTEMLERLE BİLGİLERİ UZUN SÜRELİ AKLIMIZDA TUTUP BAŞARILI OLMAMIZ MÜMKÜN .</a:t>
            </a:r>
            <a:endParaRPr lang="tr-TR" sz="4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3 Resim" descr="indir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005065"/>
            <a:ext cx="3456384" cy="26193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BEYNİMİZİ TANIYALIM</a:t>
            </a:r>
            <a:endParaRPr lang="tr-TR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Beynimiz söylediklerimize inanan ve hemen uygulamaya koyan bir yapıya sahiptir.Örneğin; </a:t>
            </a:r>
            <a:r>
              <a:rPr lang="tr-TR" i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tr-TR" i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ütün gün çok yorgun olduğunuzu söylerseniz beyniniz bir müddet sonra vücudunuza yorgunluk talimatı verebilir.</a:t>
            </a:r>
          </a:p>
          <a:p>
            <a:r>
              <a:rPr lang="tr-TR" i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Öncelikle beynimize doğru talimatları vermeyi öğrenmeliyiz.</a:t>
            </a:r>
            <a:endParaRPr lang="tr-TR" i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tr-T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Beynimiz iki ayrı bölümden oluşur ;</a:t>
            </a:r>
          </a:p>
          <a:p>
            <a:pPr algn="ctr"/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Sağ Beyin </a:t>
            </a:r>
          </a:p>
          <a:p>
            <a:pPr algn="ctr"/>
            <a:r>
              <a:rPr lang="tr-TR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Sol Beyin</a:t>
            </a:r>
          </a:p>
          <a:p>
            <a:pPr>
              <a:buNone/>
            </a:pPr>
            <a:endParaRPr lang="tr-TR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5 Resim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492896"/>
            <a:ext cx="6048672" cy="37185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Aynı zamanda iki tür belleğimiz vardır.</a:t>
            </a:r>
            <a:endParaRPr lang="tr-TR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Kısa Süreli Bellek ; </a:t>
            </a: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Bilgilerin anlık ve geçici süreyle depolandığı bölümdür. </a:t>
            </a:r>
          </a:p>
          <a:p>
            <a:pPr marL="514350" indent="-514350">
              <a:buNone/>
            </a:pP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</a:rPr>
              <a:t>Örneğin ; birisi </a:t>
            </a:r>
            <a:r>
              <a:rPr lang="tr-TR" sz="2400" i="1" dirty="0">
                <a:solidFill>
                  <a:srgbClr val="002060"/>
                </a:solidFill>
                <a:latin typeface="Arial Rounded MT Bold" pitchFamily="34" charset="0"/>
              </a:rPr>
              <a:t>bir telefon numarası söylediğinde, kısa süreli belleğiniz numarayı duyduğu andan, bunu bir kağıda yazıncaya kadar çalışır</a:t>
            </a: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</a:rPr>
              <a:t>.</a:t>
            </a:r>
          </a:p>
          <a:p>
            <a:pPr marL="514350" indent="-514350">
              <a:buNone/>
            </a:pPr>
            <a:r>
              <a:rPr lang="tr-TR" sz="2400" i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2</a:t>
            </a:r>
            <a:r>
              <a:rPr lang="tr-TR" sz="2400" i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  </a:t>
            </a:r>
            <a:r>
              <a:rPr lang="tr-TR" i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UZUN SÜRELİ BELLEK;</a:t>
            </a:r>
            <a:r>
              <a:rPr lang="tr-TR" i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Bilgilerin uzun </a:t>
            </a:r>
            <a:r>
              <a:rPr lang="tr-TR" sz="2400" i="1" dirty="0" err="1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sürekalıcı</a:t>
            </a: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 olarak depolandığı </a:t>
            </a:r>
            <a:r>
              <a:rPr lang="tr-TR" i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yerdir.</a:t>
            </a:r>
            <a:r>
              <a:rPr lang="tr-TR" sz="24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Kısa </a:t>
            </a:r>
            <a:r>
              <a:rPr lang="tr-TR" sz="2400" i="1" dirty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süreli bellekle yakından ilgilidir çünkü, kısa süreli bellekte depolanan öğeler tekrar ve anlamlı ilişkilendirme süreçleri </a:t>
            </a:r>
            <a:r>
              <a:rPr lang="tr-TR" sz="2400" i="1" dirty="0" err="1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yoluya</a:t>
            </a:r>
            <a:r>
              <a:rPr lang="tr-TR" sz="2400" i="1" dirty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 uzun süreli hale gelebilirler.</a:t>
            </a:r>
            <a:endParaRPr lang="tr-TR" sz="2400" i="1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marL="514350" indent="-514350">
              <a:buNone/>
            </a:pPr>
            <a:endParaRPr lang="tr-TR" sz="2400" i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514350" indent="-514350">
              <a:buNone/>
            </a:pPr>
            <a:endParaRPr lang="tr-TR" sz="2400" i="1" dirty="0">
              <a:solidFill>
                <a:srgbClr val="002060"/>
              </a:solidFill>
              <a:latin typeface="Arial Rounded MT Bol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tr-TR" sz="2400" i="1" dirty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ORTAMI DÜZENLEYELİM</a:t>
            </a:r>
            <a:endParaRPr lang="tr-TR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Zihnimiz her seferinde sadece tek bir şeye odaklanabilir. Örneğin </a:t>
            </a:r>
            <a:r>
              <a:rPr lang="tr-TR" sz="2800" i="1" dirty="0" err="1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tv</a:t>
            </a:r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 seyrederken aynı anda ders çalışamaz. Yada ders çalışırken ortamda yüksek </a:t>
            </a:r>
            <a:r>
              <a:rPr lang="tr-TR" sz="2800" i="1" dirty="0" err="1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ses,bilgisayar,tv</a:t>
            </a:r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 </a:t>
            </a:r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gibi unsurlar varsa beynimiz daha dikkat çeken unsuru seçer ve sadece ona odaklanır. Dolayısıyla aynı anda ders çalışamaz.</a:t>
            </a:r>
          </a:p>
          <a:p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Çalışma ortamınızı bu ilkeye göre düzenlerseniz bilgileri hafızanızda tutmanız daha kolay olur.</a:t>
            </a:r>
            <a:endParaRPr lang="tr-TR" sz="2800" i="1" dirty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AKTİF KATILIMCI OLUN</a:t>
            </a:r>
            <a:endParaRPr lang="tr-TR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</a:rPr>
              <a:t>Ders dinlerken, öğretmene soru sormak,not almak,tahtaya kalkmak gibi eylemlerde bulunmak aktif katılımcı olmak demektir. Bu şekilde </a:t>
            </a:r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</a:rPr>
              <a:t>aktif </a:t>
            </a:r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</a:rPr>
              <a:t>katılımcı olarak ders dinlediğimiz zaman bilgilerimiz uzun süreli belleğimize kaydedilmiş olur.Unutma ihtimalimiz azalır.</a:t>
            </a:r>
          </a:p>
          <a:p>
            <a:r>
              <a:rPr lang="tr-TR" sz="2800" i="1" dirty="0" smtClean="0">
                <a:solidFill>
                  <a:srgbClr val="002060"/>
                </a:solidFill>
                <a:latin typeface="Arial Rounded MT Bold" pitchFamily="34" charset="0"/>
              </a:rPr>
              <a:t>Bir derste duyduklarınızı kendi cümlelerinizle ifade edebilirseniz yine bilgileriniz uzun süreli belleğe daha kolay geçiş yapar.</a:t>
            </a:r>
            <a:endParaRPr lang="tr-TR" sz="2800" i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494</Words>
  <Application>Microsoft Office PowerPoint</Application>
  <PresentationFormat>Ekran Gösterisi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HAFIZA GELİŞTİRME YÖNTEMLERİ</vt:lpstr>
      <vt:lpstr>PowerPoint Sunusu</vt:lpstr>
      <vt:lpstr>PowerPoint Sunusu</vt:lpstr>
      <vt:lpstr>PowerPoint Sunusu</vt:lpstr>
      <vt:lpstr>BEYNİMİZİ TANIYALIM</vt:lpstr>
      <vt:lpstr>PowerPoint Sunusu</vt:lpstr>
      <vt:lpstr>Aynı zamanda iki tür belleğimiz vardır.</vt:lpstr>
      <vt:lpstr>ORTAMI DÜZENLEYELİM</vt:lpstr>
      <vt:lpstr>AKTİF KATILIMCI OLUN</vt:lpstr>
      <vt:lpstr>UYKUNUZU DÜZENE KOYUN</vt:lpstr>
      <vt:lpstr>HAFIZA GELİŞTİRME İÇİN BİR KAÇ KOLAY YÖNTEM</vt:lpstr>
      <vt:lpstr>AKROSTİŞ YÖNTEMİ</vt:lpstr>
      <vt:lpstr>Osmanlı Devletinde Duraklama Dönemi Savaşlarını akrostiş yöntemiyle nasıl öğreniriz ? </vt:lpstr>
      <vt:lpstr>PARÇALAMA YÖNTEMİ </vt:lpstr>
      <vt:lpstr>BEYİN HARİTALARI OLUŞTURMA</vt:lpstr>
      <vt:lpstr>HİKAYELEŞTİRME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HAFIZA GELİŞTİRME YÖNTEMLERİ</dc:title>
  <dc:creator>selda</dc:creator>
  <cp:lastModifiedBy>rehberlik</cp:lastModifiedBy>
  <cp:revision>9</cp:revision>
  <dcterms:created xsi:type="dcterms:W3CDTF">2020-10-27T07:33:27Z</dcterms:created>
  <dcterms:modified xsi:type="dcterms:W3CDTF">2023-11-02T11:18:19Z</dcterms:modified>
</cp:coreProperties>
</file>