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58" r:id="rId8"/>
    <p:sldId id="263" r:id="rId9"/>
    <p:sldId id="271" r:id="rId10"/>
    <p:sldId id="264" r:id="rId11"/>
    <p:sldId id="265" r:id="rId12"/>
    <p:sldId id="266" r:id="rId13"/>
    <p:sldId id="267" r:id="rId14"/>
    <p:sldId id="272" r:id="rId15"/>
    <p:sldId id="268" r:id="rId16"/>
    <p:sldId id="269" r:id="rId17"/>
    <p:sldId id="270"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3" autoAdjust="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EEC31F-ACC3-4787-A350-848EA3602C25}" type="datetimeFigureOut">
              <a:rPr lang="tr-TR" smtClean="0"/>
              <a:t>08.03.2021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25C577D-EE9A-4A18-9EA7-B074540AB98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EC31F-ACC3-4787-A350-848EA3602C25}" type="datetimeFigureOut">
              <a:rPr lang="tr-TR" smtClean="0"/>
              <a:t>08.03.2021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C577D-EE9A-4A18-9EA7-B074540AB98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2" name="1 Başlık"/>
          <p:cNvSpPr>
            <a:spLocks noGrp="1"/>
          </p:cNvSpPr>
          <p:nvPr>
            <p:ph type="ctrTitle"/>
          </p:nvPr>
        </p:nvSpPr>
        <p:spPr>
          <a:xfrm>
            <a:off x="0" y="0"/>
            <a:ext cx="9144000" cy="6857999"/>
          </a:xfrm>
          <a:scene3d>
            <a:camera prst="orthographicFront">
              <a:rot lat="0" lon="0" rev="0"/>
            </a:camera>
            <a:lightRig rig="threePt" dir="t"/>
          </a:scene3d>
          <a:sp3d>
            <a:bevelT prst="relaxedInset"/>
            <a:bevelB prst="relaxedInset"/>
          </a:sp3d>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tr-TR" sz="8000" b="1" dirty="0" smtClean="0">
                <a:ln w="12700">
                  <a:solidFill>
                    <a:schemeClr val="tx2">
                      <a:satMod val="155000"/>
                    </a:schemeClr>
                  </a:solidFill>
                  <a:prstDash val="solid"/>
                </a:ln>
                <a:solidFill>
                  <a:srgbClr val="C00000"/>
                </a:solidFill>
                <a:latin typeface="Forte" pitchFamily="66" charset="0"/>
              </a:rPr>
              <a:t>TEST</a:t>
            </a:r>
            <a:br>
              <a:rPr lang="tr-TR" sz="8000" b="1" dirty="0" smtClean="0">
                <a:ln w="12700">
                  <a:solidFill>
                    <a:schemeClr val="tx2">
                      <a:satMod val="155000"/>
                    </a:schemeClr>
                  </a:solidFill>
                  <a:prstDash val="solid"/>
                </a:ln>
                <a:solidFill>
                  <a:srgbClr val="C00000"/>
                </a:solidFill>
                <a:latin typeface="Forte" pitchFamily="66" charset="0"/>
              </a:rPr>
            </a:br>
            <a:r>
              <a:rPr lang="tr-TR" sz="8000" b="1" dirty="0" smtClean="0">
                <a:ln w="12700">
                  <a:solidFill>
                    <a:schemeClr val="tx2">
                      <a:satMod val="155000"/>
                    </a:schemeClr>
                  </a:solidFill>
                  <a:prstDash val="solid"/>
                </a:ln>
                <a:solidFill>
                  <a:srgbClr val="C00000"/>
                </a:solidFill>
                <a:latin typeface="Forte" pitchFamily="66" charset="0"/>
              </a:rPr>
              <a:t> TEKNİKLERİ</a:t>
            </a:r>
            <a:endParaRPr lang="tr-TR" sz="8000" b="1" dirty="0">
              <a:ln w="12700">
                <a:solidFill>
                  <a:schemeClr val="tx2">
                    <a:satMod val="155000"/>
                  </a:schemeClr>
                </a:solidFill>
                <a:prstDash val="solid"/>
              </a:ln>
              <a:solidFill>
                <a:srgbClr val="C00000"/>
              </a:solidFill>
              <a:latin typeface="Forte" pitchFamily="66" charset="0"/>
            </a:endParaRPr>
          </a:p>
        </p:txBody>
      </p:sp>
      <p:pic>
        <p:nvPicPr>
          <p:cNvPr id="7" name="6 Resim" descr="indir.png"/>
          <p:cNvPicPr>
            <a:picLocks noChangeAspect="1"/>
          </p:cNvPicPr>
          <p:nvPr/>
        </p:nvPicPr>
        <p:blipFill>
          <a:blip r:embed="rId2" cstate="print"/>
          <a:stretch>
            <a:fillRect/>
          </a:stretch>
        </p:blipFill>
        <p:spPr>
          <a:xfrm>
            <a:off x="0" y="0"/>
            <a:ext cx="2857500" cy="1600200"/>
          </a:xfrm>
          <a:prstGeom prst="rect">
            <a:avLst/>
          </a:prstGeom>
        </p:spPr>
      </p:pic>
      <p:pic>
        <p:nvPicPr>
          <p:cNvPr id="8" name="7 Resim" descr="indir.jpg"/>
          <p:cNvPicPr>
            <a:picLocks noChangeAspect="1"/>
          </p:cNvPicPr>
          <p:nvPr/>
        </p:nvPicPr>
        <p:blipFill>
          <a:blip r:embed="rId3" cstate="print"/>
          <a:stretch>
            <a:fillRect/>
          </a:stretch>
        </p:blipFill>
        <p:spPr>
          <a:xfrm>
            <a:off x="3275856" y="0"/>
            <a:ext cx="2857500" cy="1600200"/>
          </a:xfrm>
          <a:prstGeom prst="rect">
            <a:avLst/>
          </a:prstGeom>
        </p:spPr>
      </p:pic>
      <p:pic>
        <p:nvPicPr>
          <p:cNvPr id="9" name="8 Resim" descr="indir (1).jpg"/>
          <p:cNvPicPr>
            <a:picLocks noChangeAspect="1"/>
          </p:cNvPicPr>
          <p:nvPr/>
        </p:nvPicPr>
        <p:blipFill>
          <a:blip r:embed="rId4" cstate="print"/>
          <a:stretch>
            <a:fillRect/>
          </a:stretch>
        </p:blipFill>
        <p:spPr>
          <a:xfrm>
            <a:off x="6444208" y="0"/>
            <a:ext cx="2718454" cy="1556792"/>
          </a:xfrm>
          <a:prstGeom prst="rect">
            <a:avLst/>
          </a:prstGeom>
        </p:spPr>
      </p:pic>
      <p:pic>
        <p:nvPicPr>
          <p:cNvPr id="10" name="9 Resim" descr="images.jpg"/>
          <p:cNvPicPr>
            <a:picLocks noChangeAspect="1"/>
          </p:cNvPicPr>
          <p:nvPr/>
        </p:nvPicPr>
        <p:blipFill>
          <a:blip r:embed="rId5" cstate="print"/>
          <a:stretch>
            <a:fillRect/>
          </a:stretch>
        </p:blipFill>
        <p:spPr>
          <a:xfrm>
            <a:off x="0" y="5157192"/>
            <a:ext cx="3104487" cy="1700808"/>
          </a:xfrm>
          <a:prstGeom prst="rect">
            <a:avLst/>
          </a:prstGeom>
        </p:spPr>
      </p:pic>
      <p:pic>
        <p:nvPicPr>
          <p:cNvPr id="11" name="10 Resim" descr="images (1).jpg"/>
          <p:cNvPicPr>
            <a:picLocks noChangeAspect="1"/>
          </p:cNvPicPr>
          <p:nvPr/>
        </p:nvPicPr>
        <p:blipFill>
          <a:blip r:embed="rId6" cstate="print"/>
          <a:stretch>
            <a:fillRect/>
          </a:stretch>
        </p:blipFill>
        <p:spPr>
          <a:xfrm>
            <a:off x="3419872" y="5157192"/>
            <a:ext cx="2664296" cy="1700808"/>
          </a:xfrm>
          <a:prstGeom prst="rect">
            <a:avLst/>
          </a:prstGeom>
        </p:spPr>
      </p:pic>
      <p:pic>
        <p:nvPicPr>
          <p:cNvPr id="12" name="11 Resim" descr="images (2).jpg"/>
          <p:cNvPicPr>
            <a:picLocks noChangeAspect="1"/>
          </p:cNvPicPr>
          <p:nvPr/>
        </p:nvPicPr>
        <p:blipFill>
          <a:blip r:embed="rId7" cstate="print"/>
          <a:stretch>
            <a:fillRect/>
          </a:stretch>
        </p:blipFill>
        <p:spPr>
          <a:xfrm>
            <a:off x="6286500" y="5157192"/>
            <a:ext cx="2857500" cy="1700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8686800" cy="6552728"/>
          </a:xfrm>
        </p:spPr>
        <p:txBody>
          <a:bodyPr>
            <a:normAutofit fontScale="92500" lnSpcReduction="20000"/>
          </a:bodyPr>
          <a:lstStyle/>
          <a:p>
            <a:pPr>
              <a:buFont typeface="Wingdings" pitchFamily="2" charset="2"/>
              <a:buChar char="v"/>
            </a:pPr>
            <a:r>
              <a:rPr lang="tr-TR" dirty="0">
                <a:solidFill>
                  <a:srgbClr val="002060"/>
                </a:solidFill>
                <a:latin typeface="Arial Rounded MT Bold" pitchFamily="34" charset="0"/>
              </a:rPr>
              <a:t>Turlama tekniğinde önce bildiğiniz soruları yapmaya başlamanız anlamına gelir.</a:t>
            </a:r>
          </a:p>
          <a:p>
            <a:pPr>
              <a:buFont typeface="Wingdings" pitchFamily="2" charset="2"/>
              <a:buChar char="v"/>
            </a:pPr>
            <a:r>
              <a:rPr lang="tr-TR" dirty="0">
                <a:solidFill>
                  <a:srgbClr val="002060"/>
                </a:solidFill>
                <a:latin typeface="Arial Rounded MT Bold" pitchFamily="34" charset="0"/>
              </a:rPr>
              <a:t>O anda bilemediğiniz soruların yanına “?” işareti koyarak diğer turda </a:t>
            </a:r>
            <a:r>
              <a:rPr lang="tr-TR" dirty="0" smtClean="0">
                <a:solidFill>
                  <a:srgbClr val="002060"/>
                </a:solidFill>
                <a:latin typeface="Arial Rounded MT Bold" pitchFamily="34" charset="0"/>
              </a:rPr>
              <a:t>bakabilirsiniz</a:t>
            </a:r>
          </a:p>
          <a:p>
            <a:r>
              <a:rPr lang="tr-TR" dirty="0">
                <a:solidFill>
                  <a:srgbClr val="002060"/>
                </a:solidFill>
                <a:latin typeface="Arial Rounded MT Bold" pitchFamily="34" charset="0"/>
              </a:rPr>
              <a:t>Üst üste yapamadığınız size zor gelen sorular olabilir. Bunun normal olduğunu kitapçık türünden dolayı böyle dizilebileceğini aklınıza getirerek moralinizi yüksek tutun. Üst üste kolay soruların geldiğini ilerleyen sayfalarda göreceksiniz.</a:t>
            </a:r>
          </a:p>
          <a:p>
            <a:r>
              <a:rPr lang="tr-TR" dirty="0">
                <a:solidFill>
                  <a:srgbClr val="002060"/>
                </a:solidFill>
                <a:latin typeface="Arial Rounded MT Bold" pitchFamily="34" charset="0"/>
              </a:rPr>
              <a:t>Önemli olan testte kaç soruyu doğru yaptığınız değildir. Burada eksik olduğunuz konuları belirleyip o konulara çalışmanız, yanlış cevapladığınız soru ve soru türlerini doğruya çevirebilmeniz önemlidir </a:t>
            </a:r>
            <a:r>
              <a:rPr lang="tr-TR" dirty="0" smtClean="0">
                <a:solidFill>
                  <a:srgbClr val="002060"/>
                </a:solidFill>
                <a:latin typeface="Arial Rounded MT Bold" pitchFamily="34" charset="0"/>
              </a:rPr>
              <a:t>.</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çerik Yer Tutucusu" descr="indir (2).jpg"/>
          <p:cNvPicPr>
            <a:picLocks noGrp="1" noChangeAspect="1"/>
          </p:cNvPicPr>
          <p:nvPr>
            <p:ph idx="1"/>
          </p:nvPr>
        </p:nvPicPr>
        <p:blipFill>
          <a:blip r:embed="rId2" cstate="print"/>
          <a:stretch>
            <a:fillRect/>
          </a:stretch>
        </p:blipFill>
        <p:spPr>
          <a:xfrm>
            <a:off x="251520" y="3818398"/>
            <a:ext cx="3600400" cy="3039602"/>
          </a:xfrm>
        </p:spPr>
      </p:pic>
      <p:sp>
        <p:nvSpPr>
          <p:cNvPr id="4" name="3 Dikdörtgen"/>
          <p:cNvSpPr/>
          <p:nvPr/>
        </p:nvSpPr>
        <p:spPr>
          <a:xfrm>
            <a:off x="4427984" y="1124744"/>
            <a:ext cx="3744416" cy="206210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HEP DİKKATSİZLİKTEN KAÇIRIYORUM !!</a:t>
            </a:r>
            <a:endParaRPr lang="tr-TR"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6 Oval Belirtme Çizgisi"/>
          <p:cNvSpPr/>
          <p:nvPr/>
        </p:nvSpPr>
        <p:spPr>
          <a:xfrm>
            <a:off x="4067944" y="260648"/>
            <a:ext cx="4536504" cy="3960440"/>
          </a:xfrm>
          <a:prstGeom prst="wedgeEllipseCallout">
            <a:avLst>
              <a:gd name="adj1" fmla="val -70265"/>
              <a:gd name="adj2" fmla="val 421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Arial Rounded MT Bold" pitchFamily="34" charset="0"/>
              </a:rPr>
              <a:t>DİYORSANIZ…</a:t>
            </a:r>
            <a:endParaRPr lang="tr-TR" dirty="0">
              <a:solidFill>
                <a:srgbClr val="C00000"/>
              </a:solidFill>
              <a:latin typeface="Arial Rounded MT Bold" pitchFamily="34" charset="0"/>
            </a:endParaRPr>
          </a:p>
        </p:txBody>
      </p:sp>
      <p:sp>
        <p:nvSpPr>
          <p:cNvPr id="3" name="2 İçerik Yer Tutucusu"/>
          <p:cNvSpPr>
            <a:spLocks noGrp="1"/>
          </p:cNvSpPr>
          <p:nvPr>
            <p:ph idx="1"/>
          </p:nvPr>
        </p:nvSpPr>
        <p:spPr>
          <a:xfrm>
            <a:off x="0" y="1196752"/>
            <a:ext cx="9144000" cy="5661248"/>
          </a:xfrm>
        </p:spPr>
        <p:txBody>
          <a:bodyPr>
            <a:normAutofit/>
          </a:bodyPr>
          <a:lstStyle/>
          <a:p>
            <a:pPr>
              <a:buNone/>
            </a:pPr>
            <a:r>
              <a:rPr lang="tr-TR" b="1" i="1" u="sng" dirty="0" smtClean="0">
                <a:solidFill>
                  <a:srgbClr val="C00000"/>
                </a:solidFill>
                <a:latin typeface="Arial Rounded MT Bold" pitchFamily="34" charset="0"/>
              </a:rPr>
              <a:t>     Dikkatsizlik yapmamak için;</a:t>
            </a:r>
          </a:p>
          <a:p>
            <a:pPr>
              <a:buFont typeface="Wingdings" pitchFamily="2" charset="2"/>
              <a:buChar char="v"/>
            </a:pPr>
            <a:r>
              <a:rPr lang="tr-TR" sz="2800" dirty="0">
                <a:solidFill>
                  <a:srgbClr val="002060"/>
                </a:solidFill>
                <a:latin typeface="Arial Rounded MT Bold" pitchFamily="34" charset="0"/>
              </a:rPr>
              <a:t>Bütün şıkları okuduktan sonra cevabı bulun. Bazı sorular sizden en doğru cevabı </a:t>
            </a:r>
            <a:r>
              <a:rPr lang="tr-TR" sz="2800" dirty="0" smtClean="0">
                <a:solidFill>
                  <a:srgbClr val="002060"/>
                </a:solidFill>
                <a:latin typeface="Arial Rounded MT Bold" pitchFamily="34" charset="0"/>
              </a:rPr>
              <a:t>ister.İlk Gördüğünüz şıkka atlamayın.</a:t>
            </a:r>
          </a:p>
          <a:p>
            <a:pPr>
              <a:buFont typeface="Wingdings" pitchFamily="2" charset="2"/>
              <a:buChar char="v"/>
            </a:pPr>
            <a:r>
              <a:rPr lang="tr-TR" sz="2800" dirty="0">
                <a:solidFill>
                  <a:srgbClr val="002060"/>
                </a:solidFill>
                <a:latin typeface="Arial Rounded MT Bold" pitchFamily="34" charset="0"/>
              </a:rPr>
              <a:t>Sayısal sorularda mutlaka kalem kullanarak cevaplayın</a:t>
            </a:r>
            <a:r>
              <a:rPr lang="tr-TR" sz="2800" dirty="0" smtClean="0">
                <a:solidFill>
                  <a:srgbClr val="002060"/>
                </a:solidFill>
                <a:latin typeface="Arial Rounded MT Bold" pitchFamily="34" charset="0"/>
              </a:rPr>
              <a:t>.</a:t>
            </a:r>
            <a:r>
              <a:rPr lang="tr-TR" sz="2800" i="1" dirty="0"/>
              <a:t> </a:t>
            </a:r>
            <a:r>
              <a:rPr lang="tr-TR" sz="2800" b="1" i="1" dirty="0">
                <a:solidFill>
                  <a:srgbClr val="002060"/>
                </a:solidFill>
                <a:latin typeface="Arial Rounded MT Bold" pitchFamily="34" charset="0"/>
              </a:rPr>
              <a:t>İşlem </a:t>
            </a:r>
            <a:r>
              <a:rPr lang="tr-TR" sz="2800" b="1" i="1" dirty="0" smtClean="0">
                <a:solidFill>
                  <a:srgbClr val="002060"/>
                </a:solidFill>
                <a:latin typeface="Arial Rounded MT Bold" pitchFamily="34" charset="0"/>
              </a:rPr>
              <a:t>hatası yapmamak için</a:t>
            </a:r>
            <a:endParaRPr lang="tr-TR" sz="2800" b="1" dirty="0" smtClean="0">
              <a:solidFill>
                <a:srgbClr val="002060"/>
              </a:solidFill>
              <a:latin typeface="Arial Rounded MT Bold" pitchFamily="34" charset="0"/>
            </a:endParaRPr>
          </a:p>
          <a:p>
            <a:pPr>
              <a:buFont typeface="Wingdings" pitchFamily="2" charset="2"/>
              <a:buChar char="v"/>
            </a:pPr>
            <a:r>
              <a:rPr lang="tr-TR" sz="2800" dirty="0">
                <a:solidFill>
                  <a:srgbClr val="002060"/>
                </a:solidFill>
                <a:latin typeface="Arial Rounded MT Bold" pitchFamily="34" charset="0"/>
              </a:rPr>
              <a:t>Her sorudan sonra kodlama yaparak bir sonraki soruya geçmeye hazırlanmış olursunuz. Kaydırma ihtimalinizi en aza indirmiş olursunuz.</a:t>
            </a:r>
          </a:p>
          <a:p>
            <a:pPr>
              <a:buFont typeface="Wingdings" pitchFamily="2" charset="2"/>
              <a:buChar char="v"/>
            </a:pPr>
            <a:r>
              <a:rPr lang="tr-TR" sz="2800" b="1" dirty="0">
                <a:solidFill>
                  <a:srgbClr val="002060"/>
                </a:solidFill>
              </a:rPr>
              <a:t>Soruları çok hızlı </a:t>
            </a:r>
            <a:r>
              <a:rPr lang="tr-TR" sz="2800" b="1" dirty="0" smtClean="0">
                <a:solidFill>
                  <a:srgbClr val="002060"/>
                </a:solidFill>
              </a:rPr>
              <a:t>okumayın.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a:xfrm>
            <a:off x="0" y="0"/>
            <a:ext cx="9144000" cy="6858000"/>
          </a:xfrm>
        </p:spPr>
        <p:txBody>
          <a:bodyPr>
            <a:normAutofit/>
          </a:bodyPr>
          <a:lstStyle/>
          <a:p>
            <a:pPr>
              <a:buFont typeface="Wingdings" pitchFamily="2" charset="2"/>
              <a:buChar char="v"/>
            </a:pPr>
            <a:r>
              <a:rPr lang="tr-TR" sz="4400" dirty="0" smtClean="0">
                <a:solidFill>
                  <a:srgbClr val="002060"/>
                </a:solidFill>
                <a:latin typeface="Arial Rounded MT Bold" pitchFamily="34" charset="0"/>
              </a:rPr>
              <a:t>Soru köklerine dikkat edin </a:t>
            </a:r>
            <a:r>
              <a:rPr lang="tr-TR" sz="4400" dirty="0" smtClean="0">
                <a:solidFill>
                  <a:srgbClr val="FF0000"/>
                </a:solidFill>
                <a:latin typeface="Arial Rounded MT Bold" pitchFamily="34" charset="0"/>
              </a:rPr>
              <a:t>“değildir, olamaz, yanlıştır, hiçbir zaman, asla, birbirinden farklı, ayrı ayrı, yan düşünce </a:t>
            </a:r>
            <a:r>
              <a:rPr lang="tr-TR" sz="4400" dirty="0" smtClean="0">
                <a:solidFill>
                  <a:srgbClr val="002060"/>
                </a:solidFill>
                <a:latin typeface="Arial Rounded MT Bold" pitchFamily="34" charset="0"/>
              </a:rPr>
              <a:t>vb.” gibi ifadeleri gözden kaçırmayın. Çünkü; insan psikolojisi soru içindeki ifadeleri olumlu yönde algılamaya eğilimlidir.</a:t>
            </a:r>
            <a:endParaRPr lang="tr-TR" sz="4400" dirty="0">
              <a:solidFill>
                <a:srgbClr val="002060"/>
              </a:solidFill>
              <a:latin typeface="Arial Rounded MT Bold"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Font typeface="Wingdings" pitchFamily="2" charset="2"/>
              <a:buChar char="v"/>
            </a:pPr>
            <a:r>
              <a:rPr lang="tr-TR" dirty="0" smtClean="0">
                <a:solidFill>
                  <a:srgbClr val="002060"/>
                </a:solidFill>
                <a:latin typeface="Arial Rounded MT Bold" pitchFamily="34" charset="0"/>
              </a:rPr>
              <a:t>Bazı sorularda, soruda verilenlerden cevaba gidemiyorsanız, şıkları eleyerek doğru cevaba yaklaşabilirsiniz.</a:t>
            </a:r>
            <a:endParaRPr lang="tr-TR" dirty="0">
              <a:solidFill>
                <a:srgbClr val="002060"/>
              </a:solidFill>
              <a:latin typeface="Arial Rounded MT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6632"/>
            <a:ext cx="9144000" cy="6552728"/>
          </a:xfrm>
        </p:spPr>
        <p:txBody>
          <a:bodyPr>
            <a:normAutofit lnSpcReduction="10000"/>
          </a:bodyPr>
          <a:lstStyle/>
          <a:p>
            <a:pPr>
              <a:buNone/>
            </a:pPr>
            <a:r>
              <a:rPr lang="tr-TR" b="1" dirty="0" smtClean="0">
                <a:solidFill>
                  <a:srgbClr val="002060"/>
                </a:solidFill>
              </a:rPr>
              <a:t>    </a:t>
            </a:r>
            <a:r>
              <a:rPr lang="tr-TR" b="1" dirty="0" smtClean="0">
                <a:solidFill>
                  <a:srgbClr val="FF0000"/>
                </a:solidFill>
                <a:latin typeface="Arial Rounded MT Bold" pitchFamily="34" charset="0"/>
              </a:rPr>
              <a:t>Soru paragrafının tamamının altı ÇİZME sadece önemli yerlerin altını ÇİZ</a:t>
            </a:r>
          </a:p>
          <a:p>
            <a:pPr>
              <a:buNone/>
            </a:pPr>
            <a:r>
              <a:rPr lang="tr-TR" dirty="0" smtClean="0">
                <a:solidFill>
                  <a:srgbClr val="002060"/>
                </a:solidFill>
              </a:rPr>
              <a:t>      Bazı </a:t>
            </a:r>
            <a:r>
              <a:rPr lang="tr-TR" dirty="0">
                <a:solidFill>
                  <a:srgbClr val="002060"/>
                </a:solidFill>
              </a:rPr>
              <a:t>öğrenciler soru, paragraf ve seçeneklerin tamamının altını çizmekteler. Bu çok sık yapılan, yanlış bir uygulamadır. Altını çizmek öğrencinin okumasını yavaşlatacak ve her tarafı çizilmiş bir kitapçık dikkatin dağılmasını da kolaylaştıracaktır. Altı çizilen paragraf ve seçenekler tekrar okunması gerektiğinde bu durum okumalarını da zorlaştırmaktadır. Ayrıca soru ve paragraflarda sadece</a:t>
            </a:r>
            <a:r>
              <a:rPr lang="tr-TR" dirty="0">
                <a:solidFill>
                  <a:srgbClr val="FF0000"/>
                </a:solidFill>
              </a:rPr>
              <a:t> </a:t>
            </a:r>
            <a:r>
              <a:rPr lang="tr-TR" u="sng" dirty="0">
                <a:solidFill>
                  <a:srgbClr val="FF0000"/>
                </a:solidFill>
              </a:rPr>
              <a:t>önemli yerlerin</a:t>
            </a:r>
            <a:r>
              <a:rPr lang="tr-TR" dirty="0">
                <a:solidFill>
                  <a:srgbClr val="002060"/>
                </a:solidFill>
              </a:rPr>
              <a:t> altını çizmek faydalıdır. Bu nedenle öğrencilerin bu yanlış alışkanlığı bırakmaları ve sadece önemli yerlerin altını çizmeleri faydalı olacaktır.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669360"/>
          </a:xfrm>
        </p:spPr>
        <p:txBody>
          <a:bodyPr/>
          <a:lstStyle/>
          <a:p>
            <a:pPr>
              <a:buNone/>
            </a:pPr>
            <a:r>
              <a:rPr lang="tr-TR" b="1" dirty="0" smtClean="0"/>
              <a:t>    </a:t>
            </a:r>
          </a:p>
          <a:p>
            <a:pPr>
              <a:buNone/>
            </a:pPr>
            <a:endParaRPr lang="tr-TR" b="1" dirty="0"/>
          </a:p>
          <a:p>
            <a:pPr>
              <a:buNone/>
            </a:pPr>
            <a:r>
              <a:rPr lang="tr-TR" sz="4800" b="1" dirty="0" smtClean="0">
                <a:solidFill>
                  <a:srgbClr val="FF0000"/>
                </a:solidFill>
                <a:latin typeface="Arial Rounded MT Bold" pitchFamily="34" charset="0"/>
              </a:rPr>
              <a:t>Kolay </a:t>
            </a:r>
            <a:r>
              <a:rPr lang="tr-TR" sz="4800" b="1" dirty="0">
                <a:solidFill>
                  <a:srgbClr val="FF0000"/>
                </a:solidFill>
                <a:latin typeface="Arial Rounded MT Bold" pitchFamily="34" charset="0"/>
              </a:rPr>
              <a:t>Soruları Hafife </a:t>
            </a:r>
            <a:r>
              <a:rPr lang="tr-TR" sz="4800" b="1" dirty="0" smtClean="0">
                <a:solidFill>
                  <a:srgbClr val="FF0000"/>
                </a:solidFill>
                <a:latin typeface="Arial Rounded MT Bold" pitchFamily="34" charset="0"/>
              </a:rPr>
              <a:t>Alma</a:t>
            </a:r>
          </a:p>
          <a:p>
            <a:pPr>
              <a:buNone/>
            </a:pPr>
            <a:r>
              <a:rPr lang="tr-TR" dirty="0" smtClean="0"/>
              <a:t>     </a:t>
            </a:r>
          </a:p>
          <a:p>
            <a:pPr>
              <a:buNone/>
            </a:pPr>
            <a:r>
              <a:rPr lang="tr-TR" dirty="0" smtClean="0"/>
              <a:t>     </a:t>
            </a:r>
            <a:r>
              <a:rPr lang="tr-TR" dirty="0" smtClean="0">
                <a:solidFill>
                  <a:srgbClr val="002060"/>
                </a:solidFill>
                <a:latin typeface="Arial Rounded MT Bold" pitchFamily="34" charset="0"/>
              </a:rPr>
              <a:t>Özellikle </a:t>
            </a:r>
            <a:r>
              <a:rPr lang="tr-TR" dirty="0">
                <a:solidFill>
                  <a:srgbClr val="002060"/>
                </a:solidFill>
                <a:latin typeface="Arial Rounded MT Bold" pitchFamily="34" charset="0"/>
              </a:rPr>
              <a:t>ders başarıları iyi olan öğrenciler zor soruları doğru yaparken, kolay soruları yanlış yapıyorlar. Öğrencilere göre sorunun çok basit olması, öğrencide bir rahatlığa neden oluyor ve rahatlama ile birlikte dikkati dağılıyor. Bu durum da basit hataları beraberinde getiriyor.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741368"/>
          </a:xfrm>
        </p:spPr>
        <p:txBody>
          <a:bodyPr/>
          <a:lstStyle/>
          <a:p>
            <a:pPr>
              <a:buNone/>
            </a:pPr>
            <a:r>
              <a:rPr lang="tr-TR" dirty="0" smtClean="0">
                <a:solidFill>
                  <a:srgbClr val="002060"/>
                </a:solidFill>
                <a:latin typeface="Arial Rounded MT Bold" pitchFamily="34" charset="0"/>
              </a:rPr>
              <a:t>     </a:t>
            </a:r>
          </a:p>
          <a:p>
            <a:pPr>
              <a:buNone/>
            </a:pPr>
            <a:endParaRPr lang="tr-TR" dirty="0">
              <a:solidFill>
                <a:srgbClr val="002060"/>
              </a:solidFill>
              <a:latin typeface="Arial Rounded MT Bold" pitchFamily="34" charset="0"/>
            </a:endParaRPr>
          </a:p>
          <a:p>
            <a:pPr>
              <a:buNone/>
            </a:pPr>
            <a:r>
              <a:rPr lang="tr-TR" dirty="0" smtClean="0">
                <a:solidFill>
                  <a:srgbClr val="002060"/>
                </a:solidFill>
                <a:latin typeface="Arial Rounded MT Bold" pitchFamily="34" charset="0"/>
              </a:rPr>
              <a:t>    Bazen </a:t>
            </a:r>
            <a:r>
              <a:rPr lang="tr-TR" dirty="0">
                <a:solidFill>
                  <a:srgbClr val="002060"/>
                </a:solidFill>
                <a:latin typeface="Arial Rounded MT Bold" pitchFamily="34" charset="0"/>
              </a:rPr>
              <a:t>de öğrenciler, kolay soruları çözerken, yapamadığı bir önceki soruyu veya bir sonraki soruyu düşünmeye başlıyor. Beynimiz aynı anda iki şeye odaklanamadığı için de yanlış okuma, işlem hatası, yanlış seçeneği işaretleme gibi hataları yapabiliyor.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buNone/>
            </a:pPr>
            <a:r>
              <a:rPr lang="tr-TR" dirty="0" smtClean="0">
                <a:solidFill>
                  <a:srgbClr val="C00000"/>
                </a:solidFill>
                <a:latin typeface="Arial Rounded MT Bold" pitchFamily="34" charset="0"/>
              </a:rPr>
              <a:t>       </a:t>
            </a:r>
          </a:p>
          <a:p>
            <a:pPr>
              <a:buNone/>
            </a:pPr>
            <a:endParaRPr lang="tr-TR" dirty="0">
              <a:solidFill>
                <a:srgbClr val="C00000"/>
              </a:solidFill>
              <a:latin typeface="Arial Rounded MT Bold" pitchFamily="34" charset="0"/>
            </a:endParaRPr>
          </a:p>
          <a:p>
            <a:pPr algn="ctr">
              <a:buNone/>
            </a:pPr>
            <a:r>
              <a:rPr lang="tr-TR" dirty="0" smtClean="0">
                <a:solidFill>
                  <a:srgbClr val="C00000"/>
                </a:solidFill>
                <a:latin typeface="Arial Rounded MT Bold" pitchFamily="34" charset="0"/>
              </a:rPr>
              <a:t>  </a:t>
            </a:r>
            <a:r>
              <a:rPr lang="tr-TR" sz="4400" dirty="0" smtClean="0">
                <a:solidFill>
                  <a:srgbClr val="C00000"/>
                </a:solidFill>
                <a:latin typeface="Arial Rounded MT Bold" pitchFamily="34" charset="0"/>
              </a:rPr>
              <a:t>KOLAYLIKLAR DİLERİM</a:t>
            </a:r>
          </a:p>
          <a:p>
            <a:pPr algn="ctr">
              <a:buNone/>
            </a:pPr>
            <a:endParaRPr lang="tr-TR" sz="4400" dirty="0">
              <a:solidFill>
                <a:srgbClr val="C00000"/>
              </a:solidFill>
              <a:latin typeface="Arial Rounded MT Bold" pitchFamily="34" charset="0"/>
            </a:endParaRPr>
          </a:p>
          <a:p>
            <a:pPr>
              <a:buNone/>
            </a:pPr>
            <a:r>
              <a:rPr lang="tr-TR" b="1" dirty="0" smtClean="0">
                <a:solidFill>
                  <a:srgbClr val="C00000"/>
                </a:solidFill>
                <a:latin typeface="Arial Rounded MT Bold" pitchFamily="34" charset="0"/>
              </a:rPr>
              <a:t>   </a:t>
            </a:r>
            <a:r>
              <a:rPr lang="tr-TR" sz="2800" b="1" dirty="0" err="1" smtClean="0">
                <a:solidFill>
                  <a:srgbClr val="002060"/>
                </a:solidFill>
                <a:latin typeface="Arial Rounded MT Bold" pitchFamily="34" charset="0"/>
              </a:rPr>
              <a:t>Psk</a:t>
            </a:r>
            <a:r>
              <a:rPr lang="tr-TR" sz="2800" b="1" dirty="0" smtClean="0">
                <a:solidFill>
                  <a:srgbClr val="002060"/>
                </a:solidFill>
                <a:latin typeface="Arial Rounded MT Bold" pitchFamily="34" charset="0"/>
              </a:rPr>
              <a:t>. Danışman ve Rehber Öğretmen</a:t>
            </a:r>
          </a:p>
          <a:p>
            <a:pPr>
              <a:buNone/>
            </a:pPr>
            <a:r>
              <a:rPr lang="tr-TR" sz="2400" dirty="0" smtClean="0">
                <a:solidFill>
                  <a:srgbClr val="002060"/>
                </a:solidFill>
                <a:latin typeface="Arial Rounded MT Bold" pitchFamily="34" charset="0"/>
              </a:rPr>
              <a:t>    Ayşegül AKTÜRK </a:t>
            </a:r>
            <a:endParaRPr lang="tr-TR" sz="2400" dirty="0">
              <a:solidFill>
                <a:srgbClr val="002060"/>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scene3d>
            <a:camera prst="isometricOffAxis1Righ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a:normAutofit fontScale="90000"/>
          </a:bodyPr>
          <a:lstStyle/>
          <a:p>
            <a:r>
              <a:rPr lang="tr-TR" b="1" dirty="0" smtClean="0">
                <a:ln w="18000">
                  <a:solidFill>
                    <a:srgbClr val="0070C0"/>
                  </a:solidFill>
                  <a:prstDash val="solid"/>
                  <a:miter lim="800000"/>
                </a:ln>
                <a:solidFill>
                  <a:srgbClr val="C00000"/>
                </a:solidFill>
                <a:effectLst>
                  <a:outerShdw blurRad="25500" dist="23000" dir="7020000" algn="tl">
                    <a:srgbClr val="000000">
                      <a:alpha val="50000"/>
                    </a:srgbClr>
                  </a:outerShdw>
                </a:effectLst>
                <a:latin typeface="Arial Rounded MT Bold" pitchFamily="34" charset="0"/>
              </a:rPr>
              <a:t>VERİMLİ TEST ÇÖZMENİN EN ÖNEMLİ YOLLARI</a:t>
            </a:r>
            <a:endParaRPr lang="tr-TR" b="1" dirty="0">
              <a:ln w="18000">
                <a:solidFill>
                  <a:srgbClr val="0070C0"/>
                </a:solidFill>
                <a:prstDash val="solid"/>
                <a:miter lim="800000"/>
              </a:ln>
              <a:solidFill>
                <a:srgbClr val="C00000"/>
              </a:solidFill>
              <a:effectLst>
                <a:outerShdw blurRad="25500" dist="23000" dir="7020000" algn="tl">
                  <a:srgbClr val="000000">
                    <a:alpha val="50000"/>
                  </a:srgbClr>
                </a:outerShdw>
              </a:effectLst>
              <a:latin typeface="Arial Rounded MT Bold" pitchFamily="34" charset="0"/>
            </a:endParaRPr>
          </a:p>
        </p:txBody>
      </p:sp>
      <p:sp>
        <p:nvSpPr>
          <p:cNvPr id="3" name="2 İçerik Yer Tutucusu"/>
          <p:cNvSpPr>
            <a:spLocks noGrp="1"/>
          </p:cNvSpPr>
          <p:nvPr>
            <p:ph idx="1"/>
          </p:nvPr>
        </p:nvSpPr>
        <p:spPr>
          <a:xfrm>
            <a:off x="457200" y="2060848"/>
            <a:ext cx="8229600" cy="4065315"/>
          </a:xfrm>
        </p:spPr>
        <p:txBody>
          <a:bodyPr>
            <a:normAutofit/>
          </a:bodyPr>
          <a:lstStyle/>
          <a:p>
            <a:pPr>
              <a:buFont typeface="Wingdings" pitchFamily="2" charset="2"/>
              <a:buChar char="v"/>
            </a:pPr>
            <a:r>
              <a:rPr lang="tr-TR" sz="2800" b="1" dirty="0" smtClean="0">
                <a:solidFill>
                  <a:srgbClr val="002060"/>
                </a:solidFill>
                <a:latin typeface="Arabic Typesetting" pitchFamily="66" charset="-78"/>
                <a:cs typeface="Arabic Typesetting" pitchFamily="66" charset="-78"/>
              </a:rPr>
              <a:t>Test çözmesinin ilk ve en önemli kuralı </a:t>
            </a:r>
            <a:r>
              <a:rPr lang="tr-TR" sz="4400" b="1" dirty="0" smtClean="0">
                <a:solidFill>
                  <a:srgbClr val="C00000"/>
                </a:solidFill>
                <a:latin typeface="Arabic Typesetting" pitchFamily="66" charset="-78"/>
                <a:cs typeface="Arabic Typesetting" pitchFamily="66" charset="-78"/>
              </a:rPr>
              <a:t>konuyu bütün hatları ile </a:t>
            </a:r>
            <a:r>
              <a:rPr lang="tr-TR" sz="2400" b="1" dirty="0" smtClean="0">
                <a:solidFill>
                  <a:srgbClr val="C00000"/>
                </a:solidFill>
                <a:latin typeface="Arial Rounded MT Bold" pitchFamily="34" charset="0"/>
                <a:cs typeface="Arabic Typesetting" pitchFamily="66" charset="-78"/>
              </a:rPr>
              <a:t>iyice öğrenmektir</a:t>
            </a:r>
            <a:r>
              <a:rPr lang="tr-TR" sz="2800" b="1" dirty="0" smtClean="0">
                <a:solidFill>
                  <a:srgbClr val="C00000"/>
                </a:solidFill>
                <a:latin typeface="Arabic Typesetting" pitchFamily="66" charset="-78"/>
                <a:cs typeface="Arabic Typesetting" pitchFamily="66" charset="-78"/>
              </a:rPr>
              <a:t>. </a:t>
            </a:r>
            <a:r>
              <a:rPr lang="tr-TR" sz="2800" b="1" dirty="0" smtClean="0">
                <a:solidFill>
                  <a:srgbClr val="002060"/>
                </a:solidFill>
                <a:latin typeface="Arabic Typesetting" pitchFamily="66" charset="-78"/>
                <a:cs typeface="Arabic Typesetting" pitchFamily="66" charset="-78"/>
              </a:rPr>
              <a:t>Konuyu öğrenmeden test çözmeye kalkmak siz de hayal kırıklığına sebep olur</a:t>
            </a:r>
            <a:r>
              <a:rPr lang="tr-TR" sz="2800" dirty="0" smtClean="0">
                <a:solidFill>
                  <a:srgbClr val="002060"/>
                </a:solidFill>
              </a:rPr>
              <a:t>.</a:t>
            </a:r>
          </a:p>
          <a:p>
            <a:pPr>
              <a:buFont typeface="Wingdings" pitchFamily="2" charset="2"/>
              <a:buChar char="v"/>
            </a:pPr>
            <a:r>
              <a:rPr lang="tr-TR" sz="2800" b="1" dirty="0" smtClean="0">
                <a:solidFill>
                  <a:srgbClr val="002060"/>
                </a:solidFill>
                <a:latin typeface="Arabic Typesetting" pitchFamily="66" charset="-78"/>
                <a:cs typeface="Arabic Typesetting" pitchFamily="66" charset="-78"/>
              </a:rPr>
              <a:t>Konuyu iyi öğrenmenin en önemli yolu ise dersi dinledikten sonra zaman kaybetmeden konuyu </a:t>
            </a:r>
            <a:r>
              <a:rPr lang="tr-TR" sz="5400" b="1" dirty="0" smtClean="0">
                <a:solidFill>
                  <a:srgbClr val="C00000"/>
                </a:solidFill>
                <a:latin typeface="Arabic Typesetting" pitchFamily="66" charset="-78"/>
                <a:cs typeface="Arabic Typesetting" pitchFamily="66" charset="-78"/>
              </a:rPr>
              <a:t>tekrarlamak.</a:t>
            </a:r>
          </a:p>
          <a:p>
            <a:pPr>
              <a:buFont typeface="Wingdings" pitchFamily="2" charset="2"/>
              <a:buChar char="v"/>
            </a:pPr>
            <a:endParaRPr lang="tr-TR" sz="5400" b="1" dirty="0">
              <a:solidFill>
                <a:srgbClr val="002060"/>
              </a:solidFill>
              <a:latin typeface="Arabic Typesetting" pitchFamily="66" charset="-78"/>
              <a:cs typeface="Arabic Typesetting" pitchFamily="66" charset="-78"/>
            </a:endParaRPr>
          </a:p>
          <a:p>
            <a:pPr>
              <a:buFont typeface="Wingdings" pitchFamily="2" charset="2"/>
              <a:buChar char="v"/>
            </a:pPr>
            <a:endParaRPr lang="tr-TR" sz="5400" b="1" dirty="0" smtClean="0">
              <a:solidFill>
                <a:srgbClr val="002060"/>
              </a:solidFill>
              <a:latin typeface="Arabic Typesetting" pitchFamily="66" charset="-78"/>
              <a:cs typeface="Arabic Typesetting" pitchFamily="66" charset="-78"/>
            </a:endParaRPr>
          </a:p>
          <a:p>
            <a:pPr>
              <a:buFont typeface="Wingdings" pitchFamily="2" charset="2"/>
              <a:buChar char="v"/>
            </a:pPr>
            <a:endParaRPr lang="tr-TR" sz="5400" b="1" dirty="0">
              <a:solidFill>
                <a:srgbClr val="002060"/>
              </a:solidFill>
              <a:latin typeface="Arabic Typesetting" pitchFamily="66" charset="-78"/>
              <a:cs typeface="Arabic Typesetting" pitchFamily="66" charset="-78"/>
            </a:endParaRPr>
          </a:p>
          <a:p>
            <a:pPr>
              <a:buFont typeface="Wingdings" pitchFamily="2" charset="2"/>
              <a:buChar char="v"/>
            </a:pPr>
            <a:endParaRPr lang="tr-TR" sz="5400" b="1" dirty="0" smtClean="0">
              <a:solidFill>
                <a:srgbClr val="002060"/>
              </a:solidFill>
              <a:latin typeface="Arabic Typesetting" pitchFamily="66" charset="-78"/>
              <a:cs typeface="Arabic Typesetting" pitchFamily="66" charset="-78"/>
            </a:endParaRPr>
          </a:p>
          <a:p>
            <a:pPr>
              <a:buFont typeface="Wingdings" pitchFamily="2" charset="2"/>
              <a:buChar char="v"/>
            </a:pPr>
            <a:endParaRPr lang="tr-TR" sz="5400" b="1" dirty="0" smtClean="0">
              <a:solidFill>
                <a:srgbClr val="002060"/>
              </a:solidFill>
              <a:latin typeface="Arabic Typesetting" pitchFamily="66" charset="-78"/>
              <a:cs typeface="Arabic Typesetting" pitchFamily="66" charset="-78"/>
            </a:endParaRPr>
          </a:p>
          <a:p>
            <a:pPr>
              <a:buFont typeface="Wingdings" pitchFamily="2" charset="2"/>
              <a:buChar char="v"/>
            </a:pPr>
            <a:endParaRPr lang="tr-TR" sz="2800" b="1" dirty="0">
              <a:solidFill>
                <a:srgbClr val="C00000"/>
              </a:solidFill>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Font typeface="Wingdings" pitchFamily="2" charset="2"/>
              <a:buChar char="v"/>
            </a:pPr>
            <a:r>
              <a:rPr lang="tr-TR" dirty="0" smtClean="0">
                <a:solidFill>
                  <a:srgbClr val="002060"/>
                </a:solidFill>
                <a:latin typeface="Arial Rounded MT Bold" pitchFamily="34" charset="0"/>
              </a:rPr>
              <a:t> </a:t>
            </a:r>
            <a:r>
              <a:rPr lang="tr-TR" sz="4000" dirty="0" smtClean="0">
                <a:solidFill>
                  <a:srgbClr val="002060"/>
                </a:solidFill>
                <a:latin typeface="Arial Rounded MT Bold" pitchFamily="34" charset="0"/>
              </a:rPr>
              <a:t>Uzun konuları bölerek çalış</a:t>
            </a:r>
          </a:p>
          <a:p>
            <a:pPr>
              <a:buFont typeface="Wingdings" pitchFamily="2" charset="2"/>
              <a:buChar char="v"/>
            </a:pPr>
            <a:endParaRPr lang="tr-TR" dirty="0"/>
          </a:p>
          <a:p>
            <a:pPr>
              <a:buFont typeface="Wingdings" pitchFamily="2" charset="2"/>
              <a:buChar char="v"/>
            </a:pPr>
            <a:r>
              <a:rPr lang="tr-TR" dirty="0"/>
              <a:t> </a:t>
            </a:r>
            <a:r>
              <a:rPr lang="tr-TR" dirty="0" smtClean="0"/>
              <a:t>  </a:t>
            </a:r>
            <a:r>
              <a:rPr lang="tr-TR" sz="4800" dirty="0" smtClean="0">
                <a:solidFill>
                  <a:srgbClr val="002060"/>
                </a:solidFill>
                <a:latin typeface="Arial Rounded MT Bold" pitchFamily="34" charset="0"/>
              </a:rPr>
              <a:t>Alt başlığı çok olan konularda </a:t>
            </a:r>
            <a:r>
              <a:rPr lang="tr-TR" sz="4800" dirty="0" smtClean="0">
                <a:solidFill>
                  <a:srgbClr val="C00000"/>
                </a:solidFill>
                <a:latin typeface="Arial Rounded MT Bold" pitchFamily="34" charset="0"/>
              </a:rPr>
              <a:t>KAVRAM HARİTASI </a:t>
            </a:r>
            <a:r>
              <a:rPr lang="tr-TR" sz="4800" dirty="0" smtClean="0">
                <a:solidFill>
                  <a:srgbClr val="002060"/>
                </a:solidFill>
                <a:latin typeface="Arial Rounded MT Bold" pitchFamily="34" charset="0"/>
              </a:rPr>
              <a:t>kullan</a:t>
            </a:r>
            <a:endParaRPr lang="tr-TR" sz="4800" dirty="0">
              <a:solidFill>
                <a:srgbClr val="002060"/>
              </a:solidFill>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C00000"/>
                </a:solidFill>
                <a:latin typeface="Arial Rounded MT Bold" pitchFamily="34" charset="0"/>
              </a:rPr>
              <a:t>KAVRAM HARİTASI ÖRNEKLERİ</a:t>
            </a:r>
            <a:endParaRPr lang="tr-TR" dirty="0">
              <a:solidFill>
                <a:srgbClr val="C00000"/>
              </a:solidFill>
              <a:latin typeface="Arial Rounded MT Bold" pitchFamily="34" charset="0"/>
            </a:endParaRPr>
          </a:p>
        </p:txBody>
      </p:sp>
      <p:pic>
        <p:nvPicPr>
          <p:cNvPr id="4" name="3 İçerik Yer Tutucusu" descr="screenshot_7.png"/>
          <p:cNvPicPr>
            <a:picLocks noGrp="1" noChangeAspect="1"/>
          </p:cNvPicPr>
          <p:nvPr>
            <p:ph idx="1"/>
          </p:nvPr>
        </p:nvPicPr>
        <p:blipFill>
          <a:blip r:embed="rId2" cstate="print"/>
          <a:stretch>
            <a:fillRect/>
          </a:stretch>
        </p:blipFill>
        <p:spPr>
          <a:xfrm>
            <a:off x="0" y="1484784"/>
            <a:ext cx="8964487" cy="530649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C00000"/>
                </a:solidFill>
                <a:latin typeface="Arial Rounded MT Bold" pitchFamily="34" charset="0"/>
              </a:rPr>
              <a:t>KAVRAM HARİTASI ÖRNEKLERİ</a:t>
            </a:r>
            <a:endParaRPr lang="tr-TR" dirty="0"/>
          </a:p>
        </p:txBody>
      </p:sp>
      <p:pic>
        <p:nvPicPr>
          <p:cNvPr id="4" name="3 İçerik Yer Tutucusu" descr="zekat_kavram_haritasi.png"/>
          <p:cNvPicPr>
            <a:picLocks noGrp="1" noChangeAspect="1"/>
          </p:cNvPicPr>
          <p:nvPr>
            <p:ph idx="1"/>
          </p:nvPr>
        </p:nvPicPr>
        <p:blipFill>
          <a:blip r:embed="rId2" cstate="print"/>
          <a:stretch>
            <a:fillRect/>
          </a:stretch>
        </p:blipFill>
        <p:spPr>
          <a:xfrm>
            <a:off x="170727" y="1268760"/>
            <a:ext cx="8793761" cy="5400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lide_12.jpg"/>
          <p:cNvPicPr>
            <a:picLocks noGrp="1" noChangeAspect="1"/>
          </p:cNvPicPr>
          <p:nvPr>
            <p:ph idx="1"/>
          </p:nvPr>
        </p:nvPicPr>
        <p:blipFill>
          <a:blip r:embed="rId2" cstate="print"/>
          <a:stretch>
            <a:fillRect/>
          </a:stretch>
        </p:blipFill>
        <p:spPr>
          <a:xfrm>
            <a:off x="0" y="0"/>
            <a:ext cx="9143999"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6632"/>
            <a:ext cx="9144000" cy="6741368"/>
          </a:xfrm>
        </p:spPr>
        <p:txBody>
          <a:bodyPr/>
          <a:lstStyle/>
          <a:p>
            <a:pPr>
              <a:buFont typeface="Wingdings" pitchFamily="2" charset="2"/>
              <a:buChar char="v"/>
            </a:pPr>
            <a:r>
              <a:rPr lang="tr-TR" dirty="0" smtClean="0">
                <a:solidFill>
                  <a:srgbClr val="C00000"/>
                </a:solidFill>
                <a:latin typeface="Arial Rounded MT Bold" pitchFamily="34" charset="0"/>
              </a:rPr>
              <a:t> </a:t>
            </a:r>
            <a:r>
              <a:rPr lang="tr-TR" dirty="0" smtClean="0">
                <a:solidFill>
                  <a:srgbClr val="002060"/>
                </a:solidFill>
                <a:latin typeface="Arial Rounded MT Bold" pitchFamily="34" charset="0"/>
              </a:rPr>
              <a:t>Konuyu iyice öğrendikten sonraki ilk aşama konu ile ilgili test çözmek. </a:t>
            </a:r>
          </a:p>
          <a:p>
            <a:pPr>
              <a:buNone/>
            </a:pPr>
            <a:endParaRPr lang="tr-TR" dirty="0" smtClean="0"/>
          </a:p>
          <a:p>
            <a:pPr>
              <a:buNone/>
            </a:pPr>
            <a:r>
              <a:rPr lang="tr-TR" dirty="0" smtClean="0">
                <a:solidFill>
                  <a:srgbClr val="C00000"/>
                </a:solidFill>
              </a:rPr>
              <a:t>Test Çöz         </a:t>
            </a:r>
            <a:r>
              <a:rPr lang="tr-TR" dirty="0" smtClean="0">
                <a:solidFill>
                  <a:schemeClr val="accent2">
                    <a:lumMod val="75000"/>
                  </a:schemeClr>
                </a:solidFill>
              </a:rPr>
              <a:t>Y</a:t>
            </a:r>
            <a:r>
              <a:rPr lang="tr-TR" dirty="0" smtClean="0">
                <a:solidFill>
                  <a:srgbClr val="C00000"/>
                </a:solidFill>
              </a:rPr>
              <a:t>anlışların ile ilgili             Öğretmene         </a:t>
            </a:r>
          </a:p>
          <a:p>
            <a:pPr>
              <a:buNone/>
            </a:pPr>
            <a:r>
              <a:rPr lang="tr-TR" dirty="0">
                <a:solidFill>
                  <a:srgbClr val="C00000"/>
                </a:solidFill>
              </a:rPr>
              <a:t> </a:t>
            </a:r>
            <a:r>
              <a:rPr lang="tr-TR" dirty="0" smtClean="0">
                <a:solidFill>
                  <a:srgbClr val="C00000"/>
                </a:solidFill>
              </a:rPr>
              <a:t>                      konuyu tekrar çalış            Sor</a:t>
            </a:r>
          </a:p>
          <a:p>
            <a:pPr>
              <a:buNone/>
            </a:pPr>
            <a:endParaRPr lang="tr-TR" dirty="0"/>
          </a:p>
          <a:p>
            <a:pPr>
              <a:buFont typeface="Wingdings" pitchFamily="2" charset="2"/>
              <a:buChar char="v"/>
            </a:pPr>
            <a:r>
              <a:rPr lang="tr-TR" dirty="0" smtClean="0">
                <a:solidFill>
                  <a:srgbClr val="C00000"/>
                </a:solidFill>
                <a:latin typeface="Arial Rounded MT Bold" pitchFamily="34" charset="0"/>
              </a:rPr>
              <a:t> </a:t>
            </a:r>
            <a:r>
              <a:rPr lang="tr-TR" dirty="0">
                <a:solidFill>
                  <a:srgbClr val="002060"/>
                </a:solidFill>
                <a:latin typeface="Arial Rounded MT Bold" pitchFamily="34" charset="0"/>
              </a:rPr>
              <a:t>Her soru tarzı önemlidir. Öğrencinin, cevabını doğru bilemediği her sorunun çözümünü öğrenmesi gerekir</a:t>
            </a:r>
            <a:r>
              <a:rPr lang="tr-TR" dirty="0" smtClean="0">
                <a:solidFill>
                  <a:srgbClr val="002060"/>
                </a:solidFill>
                <a:latin typeface="Arial Rounded MT Bold" pitchFamily="34" charset="0"/>
              </a:rPr>
              <a:t>.</a:t>
            </a:r>
          </a:p>
          <a:p>
            <a:pPr>
              <a:buFont typeface="Wingdings" pitchFamily="2" charset="2"/>
              <a:buChar char="v"/>
            </a:pPr>
            <a:r>
              <a:rPr lang="tr-TR" dirty="0" smtClean="0">
                <a:solidFill>
                  <a:srgbClr val="002060"/>
                </a:solidFill>
                <a:latin typeface="Arial Rounded MT Bold" pitchFamily="34" charset="0"/>
              </a:rPr>
              <a:t>Konuyu yeni öğrendiyseniz; konunun testlerini kolaydan zora doğru çözün.</a:t>
            </a:r>
            <a:endParaRPr lang="tr-TR" dirty="0">
              <a:solidFill>
                <a:srgbClr val="002060"/>
              </a:solidFill>
              <a:latin typeface="Arial Rounded MT Bold" pitchFamily="34" charset="0"/>
            </a:endParaRPr>
          </a:p>
          <a:p>
            <a:pPr>
              <a:buFont typeface="Wingdings" pitchFamily="2" charset="2"/>
              <a:buChar char="v"/>
            </a:pPr>
            <a:endParaRPr lang="tr-TR" dirty="0" smtClean="0"/>
          </a:p>
          <a:p>
            <a:pPr>
              <a:buNone/>
            </a:pPr>
            <a:endParaRPr lang="tr-TR" dirty="0"/>
          </a:p>
        </p:txBody>
      </p:sp>
      <p:sp>
        <p:nvSpPr>
          <p:cNvPr id="4" name="3 Bükülü Ok"/>
          <p:cNvSpPr/>
          <p:nvPr/>
        </p:nvSpPr>
        <p:spPr>
          <a:xfrm>
            <a:off x="1475656" y="1700808"/>
            <a:ext cx="813816" cy="868680"/>
          </a:xfrm>
          <a:prstGeom prst="ben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tx1"/>
              </a:solidFill>
            </a:endParaRPr>
          </a:p>
        </p:txBody>
      </p:sp>
      <p:sp>
        <p:nvSpPr>
          <p:cNvPr id="5" name="4 Bükülü Ok"/>
          <p:cNvSpPr/>
          <p:nvPr/>
        </p:nvSpPr>
        <p:spPr>
          <a:xfrm>
            <a:off x="5508104" y="1844824"/>
            <a:ext cx="813816" cy="868680"/>
          </a:xfrm>
          <a:prstGeom prst="bentArrow">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036496" cy="6597352"/>
          </a:xfrm>
        </p:spPr>
        <p:txBody>
          <a:bodyPr/>
          <a:lstStyle/>
          <a:p>
            <a:pPr>
              <a:buFont typeface="Wingdings" pitchFamily="2" charset="2"/>
              <a:buChar char="v"/>
            </a:pPr>
            <a:endParaRPr lang="tr-TR" dirty="0" smtClean="0"/>
          </a:p>
          <a:p>
            <a:pPr>
              <a:buFont typeface="Wingdings" pitchFamily="2" charset="2"/>
              <a:buChar char="v"/>
            </a:pPr>
            <a:r>
              <a:rPr lang="tr-TR" sz="3600" dirty="0" smtClean="0">
                <a:solidFill>
                  <a:srgbClr val="002060"/>
                </a:solidFill>
                <a:latin typeface="Arial Rounded MT Bold" pitchFamily="34" charset="0"/>
              </a:rPr>
              <a:t>Soru çözerken süre tutun. </a:t>
            </a:r>
            <a:r>
              <a:rPr lang="tr-TR" sz="3600" dirty="0">
                <a:solidFill>
                  <a:srgbClr val="002060"/>
                </a:solidFill>
                <a:latin typeface="Arial Rounded MT Bold" pitchFamily="34" charset="0"/>
              </a:rPr>
              <a:t>S</a:t>
            </a:r>
            <a:r>
              <a:rPr lang="tr-TR" sz="3600" dirty="0" smtClean="0">
                <a:solidFill>
                  <a:srgbClr val="002060"/>
                </a:solidFill>
                <a:latin typeface="Arial Rounded MT Bold" pitchFamily="34" charset="0"/>
              </a:rPr>
              <a:t>üre </a:t>
            </a:r>
            <a:r>
              <a:rPr lang="tr-TR" sz="3600" dirty="0">
                <a:solidFill>
                  <a:srgbClr val="002060"/>
                </a:solidFill>
                <a:latin typeface="Arial Rounded MT Bold" pitchFamily="34" charset="0"/>
              </a:rPr>
              <a:t>tutarak hız kontrolü </a:t>
            </a:r>
            <a:r>
              <a:rPr lang="tr-TR" sz="3600" dirty="0" smtClean="0">
                <a:solidFill>
                  <a:srgbClr val="002060"/>
                </a:solidFill>
                <a:latin typeface="Arial Rounded MT Bold" pitchFamily="34" charset="0"/>
              </a:rPr>
              <a:t>sağlayabilirsiniz.</a:t>
            </a:r>
            <a:endParaRPr lang="tr-TR" sz="3600" dirty="0">
              <a:solidFill>
                <a:srgbClr val="002060"/>
              </a:solidFill>
              <a:latin typeface="Arial Rounded MT Bold" pitchFamily="34" charset="0"/>
            </a:endParaRPr>
          </a:p>
          <a:p>
            <a:pPr>
              <a:buFont typeface="Wingdings" pitchFamily="2" charset="2"/>
              <a:buChar char="v"/>
            </a:pPr>
            <a:r>
              <a:rPr lang="tr-TR" dirty="0">
                <a:solidFill>
                  <a:srgbClr val="002060"/>
                </a:solidFill>
                <a:latin typeface="Arial Rounded MT Bold" pitchFamily="34" charset="0"/>
              </a:rPr>
              <a:t>Sınavlardaki sorular beş farklı zorluk derecesine sahiptir. Testteki soruların zorluk derecesi farklı olsa da kolay sorunun da </a:t>
            </a:r>
            <a:r>
              <a:rPr lang="tr-TR" dirty="0" smtClean="0">
                <a:solidFill>
                  <a:srgbClr val="002060"/>
                </a:solidFill>
                <a:latin typeface="Arial Rounded MT Bold" pitchFamily="34" charset="0"/>
              </a:rPr>
              <a:t>zor </a:t>
            </a:r>
            <a:r>
              <a:rPr lang="tr-TR" dirty="0">
                <a:solidFill>
                  <a:srgbClr val="002060"/>
                </a:solidFill>
                <a:latin typeface="Arial Rounded MT Bold" pitchFamily="34" charset="0"/>
              </a:rPr>
              <a:t>sorunun da puanı </a:t>
            </a:r>
            <a:r>
              <a:rPr lang="tr-TR" dirty="0" smtClean="0">
                <a:solidFill>
                  <a:srgbClr val="002060"/>
                </a:solidFill>
                <a:latin typeface="Arial Rounded MT Bold" pitchFamily="34" charset="0"/>
              </a:rPr>
              <a:t>aynıdır</a:t>
            </a:r>
          </a:p>
          <a:p>
            <a:pPr>
              <a:buFont typeface="Wingdings" pitchFamily="2" charset="2"/>
              <a:buChar char="v"/>
            </a:pPr>
            <a:r>
              <a:rPr lang="tr-TR" dirty="0">
                <a:solidFill>
                  <a:srgbClr val="002060"/>
                </a:solidFill>
                <a:latin typeface="Arial Rounded MT Bold" pitchFamily="34" charset="0"/>
              </a:rPr>
              <a:t>Turlama Tekniği” : 1. Turda normal, kolay ve çok kolay soruları çözerek testin %70’ini rahatlıkla yapabilir. 2. Turda puanını öğrenci daha da arttırabilme şansına sahiptir.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9144000" cy="6669360"/>
          </a:xfrm>
        </p:spPr>
        <p:txBody>
          <a:bodyPr/>
          <a:lstStyle/>
          <a:p>
            <a:pPr>
              <a:buFont typeface="Wingdings" pitchFamily="2" charset="2"/>
              <a:buChar char="v"/>
            </a:pPr>
            <a:r>
              <a:rPr lang="tr-TR" dirty="0" smtClean="0">
                <a:solidFill>
                  <a:srgbClr val="002060"/>
                </a:solidFill>
                <a:latin typeface="Arial Rounded MT Bold" pitchFamily="34" charset="0"/>
              </a:rPr>
              <a:t>       Her testte cevaplayamayacağınız kadar zor olan sorular bulunabilir. Bu tip soruların moralinizi bozmasına izin vermeyin. Çünkü; tüm soruların %10’u çok kolay/çok zor, %20’si zor/kolay, %40’ı normal bilgi ve yorum gücü seviyesindedir.</a:t>
            </a:r>
            <a:endParaRPr lang="tr-TR" dirty="0">
              <a:solidFill>
                <a:srgbClr val="002060"/>
              </a:solidFill>
              <a:latin typeface="Arial Rounded MT Bold" pitchFamily="34"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602</Words>
  <Application>Microsoft Office PowerPoint</Application>
  <PresentationFormat>Ekran Gösterisi (4:3)</PresentationFormat>
  <Paragraphs>54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TEST  TEKNİKLERİ</vt:lpstr>
      <vt:lpstr>VERİMLİ TEST ÇÖZMENİN EN ÖNEMLİ YOLLARI</vt:lpstr>
      <vt:lpstr>Slayt 3</vt:lpstr>
      <vt:lpstr>KAVRAM HARİTASI ÖRNEKLERİ</vt:lpstr>
      <vt:lpstr>KAVRAM HARİTASI ÖRNEKLERİ</vt:lpstr>
      <vt:lpstr>Slayt 6</vt:lpstr>
      <vt:lpstr>Slayt 7</vt:lpstr>
      <vt:lpstr>Slayt 8</vt:lpstr>
      <vt:lpstr>Slayt 9</vt:lpstr>
      <vt:lpstr>Slayt 10</vt:lpstr>
      <vt:lpstr>Slayt 11</vt:lpstr>
      <vt:lpstr>DİYORSANIZ…</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selda</dc:creator>
  <cp:lastModifiedBy>selda</cp:lastModifiedBy>
  <cp:revision>25</cp:revision>
  <dcterms:created xsi:type="dcterms:W3CDTF">2021-03-08T06:44:50Z</dcterms:created>
  <dcterms:modified xsi:type="dcterms:W3CDTF">2021-03-08T10:44:34Z</dcterms:modified>
</cp:coreProperties>
</file>